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4182A-AB8E-4B4A-8060-BB229A36A5E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2D270-FB04-4176-A4FA-08F17CBEE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5B07-F079-4544-AB8F-CDD89BD8CED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18A7A-76AD-4C37-91F3-412D4EE5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err="1" smtClean="0">
                <a:solidFill>
                  <a:schemeClr val="tx1"/>
                </a:solidFill>
              </a:rPr>
              <a:t>กพร</a:t>
            </a:r>
            <a:r>
              <a:rPr lang="th-TH" sz="1600" b="1" dirty="0" smtClean="0">
                <a:solidFill>
                  <a:schemeClr val="tx1"/>
                </a:solidFill>
              </a:rPr>
              <a:t>.มุ่งหวัง ทำหน้าที่เป็นสะพานเชื่อมโยงสนับสนุนการดำเนินงานกรมอนามัยไปสู่การเป็น</a:t>
            </a:r>
            <a:r>
              <a:rPr lang="th-TH" sz="1600" b="1" baseline="0" dirty="0" smtClean="0">
                <a:solidFill>
                  <a:schemeClr val="tx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tx1"/>
                </a:solidFill>
              </a:rPr>
              <a:t>DoH</a:t>
            </a:r>
            <a:r>
              <a:rPr lang="en-US" sz="1600" b="1" baseline="0" dirty="0" smtClean="0">
                <a:solidFill>
                  <a:schemeClr val="tx1"/>
                </a:solidFill>
              </a:rPr>
              <a:t> 4.0 </a:t>
            </a:r>
            <a:r>
              <a:rPr lang="th-TH" sz="1600" b="1" baseline="0" dirty="0" smtClean="0">
                <a:solidFill>
                  <a:schemeClr val="tx1"/>
                </a:solidFill>
              </a:rPr>
              <a:t>ต่อไป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4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2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7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4650-22C6-4A31-824F-8C832E1A7B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CC72-C2AC-4630-8B65-8A2A2289E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33282" y="797859"/>
            <a:ext cx="9278470" cy="13178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80882" y="645459"/>
            <a:ext cx="9278470" cy="13178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9493" y="665630"/>
            <a:ext cx="9144000" cy="1143000"/>
          </a:xfrm>
          <a:noFill/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19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ผลงานที่มีความโดดเด่น </a:t>
            </a:r>
            <a:b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ระดับนานาชาติ ระดับชาติ และระดับพื้นที่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ผลการค้นหารูปภาพสำหรับ Best prac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59" y="2687170"/>
            <a:ext cx="3810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ผลการค้นหารูปภาพสำหรับ Best practi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9" r="68544"/>
          <a:stretch/>
        </p:blipFill>
        <p:spPr bwMode="auto">
          <a:xfrm>
            <a:off x="5492749" y="4439770"/>
            <a:ext cx="979768" cy="22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14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92698"/>
              </p:ext>
            </p:extLst>
          </p:nvPr>
        </p:nvGraphicFramePr>
        <p:xfrm>
          <a:off x="3375911" y="643204"/>
          <a:ext cx="762331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316"/>
              </a:tblGrid>
              <a:tr h="1772688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  <a:tabLst>
                          <a:tab pos="282575" algn="l"/>
                          <a:tab pos="403225" algn="l"/>
                        </a:tabLst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การอธิบายกระบวนการดำเนินงานแต่ละกิจกรรมย่อย แสดงรายละเอียดชัดเจน เป็นรูปธรรม เช่น แสดงตัวเลข รวมถึงมีเอกสาร/แนบหลักฐานที่เกี่ยวข้อง ประกอบรายข้อ/รายกิจกรรม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และบางข้อมีเอกสาร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หลายชิ้น </a:t>
                      </a:r>
                    </a:p>
                    <a:p>
                      <a:pPr marL="457200" indent="-457200" algn="l">
                        <a:buNone/>
                        <a:tabLst>
                          <a:tab pos="282575" algn="l"/>
                          <a:tab pos="403225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output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outcome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สะท้อนถึงผลความสำเร็จ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ในระดับชาติ นานาชาติ  และมีการเทียบเคียงความสำเร็จกับหน่วยงานอื่น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24"/>
            <a:ext cx="2823882" cy="222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75911" y="99847"/>
            <a:ext cx="821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ข้อสังเกต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โดยรวม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ของผลงานที่ได้คะแนน ระดับดีมาก - ดี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234" y="2563444"/>
            <a:ext cx="688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ข้อสังเกตต่อ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เพื่อการพัฒนา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5911" y="5113352"/>
            <a:ext cx="367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ข้อสังเกตต่อระบบ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9691" y="3093273"/>
            <a:ext cx="802371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อธิบาย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ภารกิจ/บทบาท/หน้าที่ของกรม แต่ขาดการอธิบายภารกิจของ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</a:t>
            </a:r>
          </a:p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ไม่ได้อธิบายสภาพปัญหา/ความจำเป็นที่ดำเนินการเรื่องนี้ ที่เชื่อมโยงสภาพปัญหากับภารกิจของหน่วยงานใน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report   </a:t>
            </a: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การแสดง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ที่สะท้อนว่า มีการนำผลไปใช้/ขยายผล รวมถึง การนำผลไปใช้ หรือขยายผล และการเทียบเคียงความสำเร็จ ยังแสดงหลักฐานประกอบไม่ชัดเจน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5911" y="5638835"/>
            <a:ext cx="760987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ควรมีการออกแบบ/พัฒนาให้มีระบบตอบรับการส่งเอกสาร/หลักฐานจากหน่วยงาน เพื่อลดความผิดพลาดหรือความเสี่ยงจากการไม่ปรากฏหลักฐานในระบบ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 / special report 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6"/>
          <a:stretch/>
        </p:blipFill>
        <p:spPr>
          <a:xfrm>
            <a:off x="364191" y="4511298"/>
            <a:ext cx="2095500" cy="205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1252"/>
              </p:ext>
            </p:extLst>
          </p:nvPr>
        </p:nvGraphicFramePr>
        <p:xfrm>
          <a:off x="413657" y="293916"/>
          <a:ext cx="11364686" cy="6313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7302"/>
                <a:gridCol w="8767384"/>
              </a:tblGrid>
              <a:tr h="5827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 1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ระดับความสำเร็จของการพัฒนาผลงานที่มีความโดดเด่น ระดับนานาชาติ/ระดับชาติ และระดับพื้นที่ 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291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ประเด็นยุทธศาสตร์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ปฏิรูประบบงานสู่องค์กรที่มีสมรรถนะสูงและมีธรรมาภิบาล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388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เป้าประสงค์ยุทธศาสตร์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 เป็นองค์กรที่มีสมรรถนะสูง (</a:t>
                      </a: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HPO)</a:t>
                      </a:r>
                    </a:p>
                  </a:txBody>
                  <a:tcPr marL="42110" marR="42110" marT="0" marB="0"/>
                </a:tc>
              </a:tr>
              <a:tr h="291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 / </a:t>
                      </a: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874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หน่วยงานที่รับการประเมิน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หน่วยงานวิชาการ     เสนอผลงานระดับระดับนานาชาติ/ระดับชาติ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ศูนย์อนามัยที่ 1-13   เสนอผลงาน ระดับพื้นที่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หน่วยงานสนับสนุน   เสนอผลงานโดดเด่นของหน่วยงาน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38850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คำนิยาม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182880" marR="0" indent="-18288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ความสำเร็จของการพัฒนาผลงานที่มีความโดดเด่น ระดับนานาชาติ/ระดับชาติ และระดับพื้นที่  ประเมินจากคุณภาพของรายงานการพัฒนาผลงานที่มีความโดดเด่น โดยมีประเด็นการประเมิน 2 ประเด็นคือ  </a:t>
                      </a:r>
                      <a:endParaRPr lang="en-US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98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มีการอธิบายภารกิจ บทบาท หน้าที่หลักด้านใดด้านหนึ่งของหน่วยงาน ที่มีความ</a:t>
                      </a:r>
                      <a:r>
                        <a:rPr lang="th-TH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สาคัญ</a:t>
                      </a: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เชิงยุทธศาสตร์เพื่อการพัฒนาประเทศ ตามแผนหรือนโยบายระดับชาติ/นานาชาติ  นโยบายสำคัญของรัฐบาล  นโยบายของกระทรวงสาธารณสุขและนโยบายของกรมอนามัยด้านการส่งเสริมสุขภาพและอนามัยสิ่งแวดล้อมที่กำหนดไว้  </a:t>
                      </a:r>
                      <a:endParaRPr lang="en-US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98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สำหรับหน่วยงานสนับสนุน อธิบายบทบาทหน้าที่หลักหน่วยงาน หรือหน้าที่      ที่ได้รับมอบหมายในการพัฒนาผลงาน</a:t>
                      </a:r>
                      <a:endParaRPr lang="en-US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9870" marR="0" indent="-17145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มีการอธิบายกระบวนการดำเนินงานเพื่อบรรลุผล  โดยผลงานมีความเชื่อมโยงกับบทบาทภารกิจของหน่วยงาน /ยุทธศาสตร์ของประเทศ   มีตัวอย่างที่ชัดเจนแสดงถึงบทบาทของหน่วยงาน  อธิบายผลงานที่เกิดจริงโดยนำมาเทียบเคียงกับเป้าหมายตามแผนงานที่กำหนด  มีความก้าวหน้าตามแผนงาน  มีการแสดงตัวเลขผลงานที่ชัดเจน มีหลักฐานที่เป็นรูปธรรม หรือการเทียบเคียงความสำเร็จกับค่ามาตรฐานของหน่วยงานที่ดำเนินการในมาตรฐานเดียวกัน  มีการอ้างอิงมาตรฐานสากล/รางวัลที่เคยได้รับ</a:t>
                      </a:r>
                      <a:endParaRPr lang="en-US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1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57484"/>
              </p:ext>
            </p:extLst>
          </p:nvPr>
        </p:nvGraphicFramePr>
        <p:xfrm>
          <a:off x="424543" y="356053"/>
          <a:ext cx="11364686" cy="578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7302"/>
                <a:gridCol w="8767384"/>
              </a:tblGrid>
              <a:tr h="72293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กลุ่มเป้าหมาย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ทุกหน่วยงานในสังกัดกรมอนามัย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2891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วิธีการจัดเก็บข้อมูล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หน่วยงานส่งรายงานการประเมินตนเอง ในระบบ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DOC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กรมอนามัย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990" marR="0" indent="-17399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หน่วยงานจัดทำรายงานเชิงคุณภาพ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(Special Report) 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ประกอบด้วย 2 หัวข้อตามแบบรายงานแนบท้ายรายละเอียดตัวชี้วัดนี้ และนำขึ้นเว็บไซต์ของหน่วยงาน เพื่อเป็นหลักฐานประกอบตัวชี้วัดนี้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72293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แหล่งข้อมูล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ทุกหน่วยงานในสังกัดกรมอนามัย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</a:tr>
              <a:tr h="1445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ระยะเวลาประเมินผล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 1 -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เดือนแรก (ตุลาคม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 – 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กุมภาพันธ์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 2 -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เดือนหลัง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มีนาคม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 – 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กรกฎาคม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2560)</a:t>
                      </a:r>
                    </a:p>
                  </a:txBody>
                  <a:tcPr marL="42110" marR="421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2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29826"/>
              </p:ext>
            </p:extLst>
          </p:nvPr>
        </p:nvGraphicFramePr>
        <p:xfrm>
          <a:off x="386120" y="161364"/>
          <a:ext cx="11689337" cy="6575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786"/>
                <a:gridCol w="9457073"/>
                <a:gridCol w="816478"/>
              </a:tblGrid>
              <a:tr h="62155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 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พิจารณาความครบถ้วนของรายงานการพัฒนา ตามหัวข้อการประเมินทั้ง 2 รอบการประเมิน  ดังนี้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83" marR="42383" marT="21192" marB="21192"/>
                </a:tc>
                <a:tc hMerge="1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marL="42383" marR="42383" marT="21192" marB="21192"/>
                </a:tc>
              </a:tr>
              <a:tr h="310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ประเด็นการประเมิน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2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อธิบายภารกิจ /บทบาท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 หน้าที่หลักด้านใดด้านหนึ่งของหน่วยงาน ที่มีความ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สำคัญเชิงยุทธศาสตร์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</a:t>
                      </a:r>
                      <a:r>
                        <a:rPr lang="th-TH" sz="1800" b="1" i="0" u="non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พัฒนาประเทศ ตาม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แผนหรือนโยบาย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ระดับชาติ/นานาชาติ หรือนโยบายสำคัญของรัฐบาล /กระทรวงสาธารณสุขและกรมอนามัย</a:t>
                      </a:r>
                      <a:endParaRPr lang="en-US" sz="1800" b="1" i="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1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สภาพปัญหา/ความจำเป็น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ที่ดำเนินการเรื่องนี้</a:t>
                      </a:r>
                      <a:r>
                        <a:rPr lang="en-US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en-US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มีความเชื่อมโยงกับบทบาทภารกิจของหน่วยงาน/ยุทธศาสตร์ของประเทศ</a:t>
                      </a:r>
                      <a:endParaRPr lang="en-US" sz="1800" b="1" i="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1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กระบวนการดำเนินงาน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เพื่อบรรลุผล  </a:t>
                      </a:r>
                      <a:r>
                        <a:rPr lang="en-US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ตัวอย่างที่ชัดเจน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แสดงถึงบทบาทของหน่วยงาน/ </a:t>
                      </a:r>
                      <a:endParaRPr lang="en-US" sz="1800" b="1" i="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2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ผลงานที่เกิดจริง  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มีความ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เชื่อมโยงกับบทบาท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ภารกิจของหน่วยงาน /ยุทธศาสตร์ของประเทศ  โดยนำมา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เทียบเคียงกับเป้าหมาย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ตามแผนงานที่กำหนด</a:t>
                      </a:r>
                      <a:r>
                        <a:rPr lang="en-US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ความก้าวหน้าตามแผนงาน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/มีการ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แสดงตัวเลข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มีความชัดเจน/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มีหลักฐาน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ที่เป็นรูปธรรม </a:t>
                      </a:r>
                      <a:endParaRPr lang="en-US" sz="1800" b="1" i="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2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มีการ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นำผลไปใช้  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หรือการ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ขยายผล  </a:t>
                      </a:r>
                      <a:endParaRPr lang="en-US" sz="1800" b="1" i="0" u="none" dirty="0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มีการ</a:t>
                      </a:r>
                      <a:r>
                        <a:rPr lang="th-TH" sz="1800" b="1" i="0" u="non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เทียบเคียงความสำเร็จกับค่ามาตรฐาน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ของหน่วยงานที่ดำเนินการในมาตรฐานเดียวกัน</a:t>
                      </a:r>
                      <a:r>
                        <a:rPr lang="en-US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 </a:t>
                      </a:r>
                      <a:r>
                        <a:rPr lang="th-TH" sz="1800" b="1" i="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มีการอ้างอิงมาตรฐานสากล/ รางวัลที่เคยได้รับ</a:t>
                      </a:r>
                      <a:endParaRPr lang="en-US" sz="1800" b="1" i="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</a:p>
                  </a:txBody>
                  <a:tcPr marL="31787" marR="3178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6464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มาตรการสำคัญ (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PIRAB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ที่ทำให้ตัวชี้วัดบรรลุผล :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65760" marR="0" indent="-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กำหนดเป็นนโยบายและมีการสื่อสารให้มีการส่งผลงานเด่นทั่วทั้งองค์กร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65760" marR="0" indent="-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ชี้แจงแนวทางและสนับสนุนให้หน่วยงานสามารถคัดเลือกผลงานที่มีความโดดเด่น ระดับนานาชาติ/ระดับชาติ และระดับพื้นที่ มาจัดทำรายงาน 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65760" marR="0" indent="-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กำกับติดตามให้เกิดการปฏิบัติอย่างเป็นรูปธรรมผ่านเวทีแลกเปลี่ยนเรียนรู้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65760" marR="0" indent="-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รายงานผลการดำเนินงานในระบบ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Report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787" marR="3178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83" marR="42383" marT="21192" marB="21192"/>
                </a:tc>
                <a:tc hMerge="1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marL="42383" marR="42383" marT="21192" marB="211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6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835" y="186621"/>
            <a:ext cx="1147034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แบบรายงานความสำเร็จของการพัฒนาผลงานที่มีความโดดเด่นระดับนานาชาติ/ระดับชาติ และระดับพื้นที่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  ............................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tabLst>
                <a:tab pos="1371600" algn="l"/>
              </a:tabLs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ชื่อผลงาน .................................................................................................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tabLst>
                <a:tab pos="1371600" algn="l"/>
              </a:tabLs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ภารกิจ/บทบาท /หน้าที่หลักด้านใดด้านหนึ่งของส่วนราชการ    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(มีการอธิบายภารกิจ บทบาท หน้าที่หลักด้านใดด้านหนึ่งของหน่วยงาน ที่มีความ</a:t>
            </a:r>
            <a:r>
              <a:rPr lang="th-TH" sz="2000" b="1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สาคัญ</a:t>
            </a: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เชิงยุทธศาสตร์เพื่อการพัฒนาประเทศ ตามแผนหรือนโยบายระดับชาติ/นานาชาติ หรือนโยบายสำคัญของรัฐบาลที่กำหนด</a:t>
            </a:r>
            <a:r>
              <a:rPr lang="th-TH" sz="20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ไว้)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340" marR="0" indent="-3810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340" marR="0" indent="-3810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2240" marR="0" indent="-142240">
              <a:spcBef>
                <a:spcPts val="0"/>
              </a:spcBef>
              <a:spcAft>
                <a:spcPts val="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ผลงานที่แสดงถึงการเป็นหน่วยงานที่มีความสำคัญทางยุทธศาสตร์ โดยผลงานนั้นอาจเทียบกับมาตรฐานสากล รางวัลที่เคยได้รับ รวมทั้งผลการประเมินจากองค์กรภายในหรือภายนอกประเทศ หรืออื่นๆ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8745" marR="0" indent="347345">
              <a:spcBef>
                <a:spcPts val="0"/>
              </a:spcBef>
              <a:spcAft>
                <a:spcPts val="0"/>
              </a:spcAft>
            </a:pP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(การประเมินจะพิจารณาจากความพยายามในการดำเนินการเพื่อบรรลุผล  โดยผลงานมีความเชื่อมโยงกับบทบาทภารกิจของ</a:t>
            </a:r>
            <a:r>
              <a:rPr lang="th-TH" sz="20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หน่วยงาน/</a:t>
            </a: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ยุทธศาสตร์ของ</a:t>
            </a:r>
            <a:r>
              <a:rPr lang="th-TH" sz="20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ประเทศ มี</a:t>
            </a: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ตัวอย่างที่ชัดเจนแสดงถึงบทบาทของหน่วยงาน  อธิบายผลงานที่เกิดจริงโดยนำมาเทียบเคียงกับเป้าหมายตามแผนงานที่กำหนด  มีความก้าวหน้าตามแผนงาน  มีการแสดงตัวเลขผลงานที่ชัดเจน มีหลักฐานที่เป็นรูปธรรม หรือการเทียบเคียงความสำเร็จกับค่ามาตรฐานของหน่วยงานที่ดำเนินการในมาตรฐานเดียวกัน  มีการอ้างอิงมาตรฐานสากล/รางวัลที่เคยได้รับ</a:t>
            </a:r>
            <a:r>
              <a:rPr lang="th-TH" sz="20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6741660" y="2253331"/>
            <a:ext cx="1636358" cy="144502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4789123" y="2510032"/>
            <a:ext cx="1611185" cy="14227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2935797" y="2829724"/>
            <a:ext cx="1613043" cy="1424439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85396" y="261257"/>
            <a:ext cx="11762859" cy="6305363"/>
          </a:xfrm>
          <a:prstGeom prst="rect">
            <a:avLst/>
          </a:prstGeom>
          <a:noFill/>
          <a:ln w="57150">
            <a:solidFill>
              <a:srgbClr val="FF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52"/>
          </a:p>
        </p:txBody>
      </p:sp>
      <p:sp>
        <p:nvSpPr>
          <p:cNvPr id="18" name="Flowchart: Process 17"/>
          <p:cNvSpPr/>
          <p:nvPr/>
        </p:nvSpPr>
        <p:spPr>
          <a:xfrm>
            <a:off x="2659028" y="871863"/>
            <a:ext cx="6263779" cy="172183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52" dirty="0"/>
          </a:p>
        </p:txBody>
      </p:sp>
      <p:grpSp>
        <p:nvGrpSpPr>
          <p:cNvPr id="32" name="Group 31"/>
          <p:cNvGrpSpPr/>
          <p:nvPr/>
        </p:nvGrpSpPr>
        <p:grpSpPr>
          <a:xfrm>
            <a:off x="416440" y="577942"/>
            <a:ext cx="11775560" cy="5014387"/>
            <a:chOff x="129203" y="-305419"/>
            <a:chExt cx="12831980" cy="5464251"/>
          </a:xfrm>
        </p:grpSpPr>
        <p:grpSp>
          <p:nvGrpSpPr>
            <p:cNvPr id="42" name="Group 41"/>
            <p:cNvGrpSpPr/>
            <p:nvPr/>
          </p:nvGrpSpPr>
          <p:grpSpPr>
            <a:xfrm>
              <a:off x="9570263" y="-305419"/>
              <a:ext cx="3390920" cy="3310144"/>
              <a:chOff x="9542936" y="-225191"/>
              <a:chExt cx="3390920" cy="3310144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613" t="-869" r="20215" b="33627"/>
              <a:stretch/>
            </p:blipFill>
            <p:spPr>
              <a:xfrm>
                <a:off x="9974980" y="-225191"/>
                <a:ext cx="2958876" cy="2399489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>
              <a:xfrm>
                <a:off x="10555327" y="59691"/>
                <a:ext cx="1737711" cy="839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2" b="1" dirty="0" err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MoPH</a:t>
                </a:r>
                <a:r>
                  <a:rPr lang="en-US" sz="2202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4.0</a:t>
                </a:r>
              </a:p>
              <a:p>
                <a:pPr algn="ctr"/>
                <a:r>
                  <a:rPr lang="en-US" sz="2202" b="1" dirty="0" err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DoH</a:t>
                </a:r>
                <a:r>
                  <a:rPr lang="en-US" sz="2202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4.0</a:t>
                </a:r>
                <a:endParaRPr lang="th-TH" sz="2202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46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42936" y="970346"/>
                <a:ext cx="2872926" cy="21146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120" y="2428241"/>
              <a:ext cx="9796062" cy="2730591"/>
            </a:xfrm>
            <a:prstGeom prst="rect">
              <a:avLst/>
            </a:prstGeom>
          </p:spPr>
        </p:pic>
        <p:grpSp>
          <p:nvGrpSpPr>
            <p:cNvPr id="88" name="Group 87"/>
            <p:cNvGrpSpPr/>
            <p:nvPr/>
          </p:nvGrpSpPr>
          <p:grpSpPr>
            <a:xfrm rot="60000">
              <a:off x="5686756" y="3717900"/>
              <a:ext cx="2310230" cy="756000"/>
              <a:chOff x="5757374" y="3390090"/>
              <a:chExt cx="2310230" cy="756000"/>
            </a:xfrm>
          </p:grpSpPr>
          <p:sp>
            <p:nvSpPr>
              <p:cNvPr id="40" name="Freeform 39"/>
              <p:cNvSpPr/>
              <p:nvPr/>
            </p:nvSpPr>
            <p:spPr>
              <a:xfrm rot="120000">
                <a:off x="5795229" y="3390090"/>
                <a:ext cx="2268187" cy="756000"/>
              </a:xfrm>
              <a:custGeom>
                <a:avLst/>
                <a:gdLst>
                  <a:gd name="connsiteX0" fmla="*/ 0 w 2268187"/>
                  <a:gd name="connsiteY0" fmla="*/ 415636 h 760020"/>
                  <a:gd name="connsiteX1" fmla="*/ 2244436 w 2268187"/>
                  <a:gd name="connsiteY1" fmla="*/ 0 h 760020"/>
                  <a:gd name="connsiteX2" fmla="*/ 2268187 w 2268187"/>
                  <a:gd name="connsiteY2" fmla="*/ 308758 h 760020"/>
                  <a:gd name="connsiteX3" fmla="*/ 23750 w 2268187"/>
                  <a:gd name="connsiteY3" fmla="*/ 760020 h 760020"/>
                  <a:gd name="connsiteX4" fmla="*/ 0 w 2268187"/>
                  <a:gd name="connsiteY4" fmla="*/ 415636 h 760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8187" h="760020">
                    <a:moveTo>
                      <a:pt x="0" y="415636"/>
                    </a:moveTo>
                    <a:lnTo>
                      <a:pt x="2244436" y="0"/>
                    </a:lnTo>
                    <a:lnTo>
                      <a:pt x="2268187" y="308758"/>
                    </a:lnTo>
                    <a:lnTo>
                      <a:pt x="23750" y="760020"/>
                    </a:lnTo>
                    <a:lnTo>
                      <a:pt x="0" y="415636"/>
                    </a:lnTo>
                    <a:close/>
                  </a:path>
                </a:pathLst>
              </a:custGeom>
              <a:solidFill>
                <a:srgbClr val="A2270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52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Flowchart: Process 48"/>
              <p:cNvSpPr/>
              <p:nvPr/>
            </p:nvSpPr>
            <p:spPr>
              <a:xfrm rot="21000000">
                <a:off x="5757374" y="3637914"/>
                <a:ext cx="2310230" cy="233888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2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PSDG Bridge</a:t>
                </a:r>
                <a:endParaRPr lang="th-TH" sz="2202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03" y="2076768"/>
              <a:ext cx="2468612" cy="210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3618509" y="5688025"/>
            <a:ext cx="4846651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Thank you</a:t>
            </a: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902</Words>
  <Application>Microsoft Office PowerPoint</Application>
  <PresentationFormat>Widescreen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Cordia New</vt:lpstr>
      <vt:lpstr>Tahoma</vt:lpstr>
      <vt:lpstr>Office Theme</vt:lpstr>
      <vt:lpstr>ตัวชี้วัดที่ 19 : ผลงานที่มีความโดดเด่น  ระดับนานาชาติ ระดับชาติ และระดับพื้นที่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ตัวชี้วัดที่ 19 : ผลงานที่มีความโดดเด่น  ระดับนานาชาติ ระดับชาติ และระดับพื้นที่</dc:title>
  <dc:creator>Admin</dc:creator>
  <cp:lastModifiedBy>Admin</cp:lastModifiedBy>
  <cp:revision>18</cp:revision>
  <cp:lastPrinted>2017-06-14T02:08:27Z</cp:lastPrinted>
  <dcterms:created xsi:type="dcterms:W3CDTF">2017-04-26T09:10:29Z</dcterms:created>
  <dcterms:modified xsi:type="dcterms:W3CDTF">2017-06-19T07:16:06Z</dcterms:modified>
</cp:coreProperties>
</file>